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7" r:id="rId5"/>
    <p:sldId id="445" r:id="rId6"/>
    <p:sldId id="447" r:id="rId7"/>
    <p:sldId id="446" r:id="rId8"/>
    <p:sldId id="449" r:id="rId9"/>
    <p:sldId id="4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58137-A7AC-0235-C86E-47728C5BB15D}" name="Ewan Cameron (MHHSProgramme)" initials="EC" userId="S::ewan.cameron@mhhsprogramme.co.uk::1145cc40-8353-49af-b6b4-1c95be7145b7" providerId="AD"/>
  <p188:author id="{8710E180-F36D-A603-CDEB-A34387974671}" name="Stuart Scott (MHHSProgramme)" initials="" userId="S::stuart.scott1@mhhsprogramme.co.uk::be0aab28-da79-4b73-a0d5-3f099c680c3b" providerId="AD"/>
  <p188:author id="{EEE017B6-E329-B5AF-D873-34C3B354974C}" name="Fraser Mathieson (MHHSProgramme)" initials="FM(" userId="S::fraser.mathieson@mhhsprogramme.co.uk::c92f1660-f610-41f3-89bc-0363bc7530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4AC"/>
    <a:srgbClr val="B5FF6B"/>
    <a:srgbClr val="051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7"/>
    <p:restoredTop sz="96190" autoAdjust="0"/>
  </p:normalViewPr>
  <p:slideViewPr>
    <p:cSldViewPr snapToGrid="0">
      <p:cViewPr varScale="1">
        <p:scale>
          <a:sx n="119" d="100"/>
          <a:sy n="119" d="100"/>
        </p:scale>
        <p:origin x="968"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12/06/2024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dirty="0"/>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A2758-3224-6149-9B77-93EC5960016B}" type="slidenum">
              <a:rPr lang="en-GB" smtClean="0"/>
              <a:t>1</a:t>
            </a:fld>
            <a:endParaRPr lang="en-GB" dirty="0"/>
          </a:p>
        </p:txBody>
      </p:sp>
    </p:spTree>
    <p:extLst>
      <p:ext uri="{BB962C8B-B14F-4D97-AF65-F5344CB8AC3E}">
        <p14:creationId xmlns:p14="http://schemas.microsoft.com/office/powerpoint/2010/main" val="241182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2</a:t>
            </a:fld>
            <a:endParaRPr lang="en-GB" dirty="0"/>
          </a:p>
        </p:txBody>
      </p:sp>
    </p:spTree>
    <p:extLst>
      <p:ext uri="{BB962C8B-B14F-4D97-AF65-F5344CB8AC3E}">
        <p14:creationId xmlns:p14="http://schemas.microsoft.com/office/powerpoint/2010/main" val="36079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3</a:t>
            </a:fld>
            <a:endParaRPr lang="en-GB" dirty="0"/>
          </a:p>
        </p:txBody>
      </p:sp>
    </p:spTree>
    <p:extLst>
      <p:ext uri="{BB962C8B-B14F-4D97-AF65-F5344CB8AC3E}">
        <p14:creationId xmlns:p14="http://schemas.microsoft.com/office/powerpoint/2010/main" val="298270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4</a:t>
            </a:fld>
            <a:endParaRPr lang="en-GB" dirty="0"/>
          </a:p>
        </p:txBody>
      </p:sp>
    </p:spTree>
    <p:extLst>
      <p:ext uri="{BB962C8B-B14F-4D97-AF65-F5344CB8AC3E}">
        <p14:creationId xmlns:p14="http://schemas.microsoft.com/office/powerpoint/2010/main" val="30322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5</a:t>
            </a:fld>
            <a:endParaRPr lang="en-GB" dirty="0"/>
          </a:p>
        </p:txBody>
      </p:sp>
    </p:spTree>
    <p:extLst>
      <p:ext uri="{BB962C8B-B14F-4D97-AF65-F5344CB8AC3E}">
        <p14:creationId xmlns:p14="http://schemas.microsoft.com/office/powerpoint/2010/main" val="71142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6</a:t>
            </a:fld>
            <a:endParaRPr lang="en-GB" dirty="0"/>
          </a:p>
        </p:txBody>
      </p:sp>
    </p:spTree>
    <p:extLst>
      <p:ext uri="{BB962C8B-B14F-4D97-AF65-F5344CB8AC3E}">
        <p14:creationId xmlns:p14="http://schemas.microsoft.com/office/powerpoint/2010/main" val="26387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dirty="0"/>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dirty="0"/>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12/06/2024</a:t>
            </a:fld>
            <a:endParaRPr lang="en-GB" dirty="0"/>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dirty="0"/>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12/06/2024</a:t>
            </a:fld>
            <a:endParaRPr lang="en-GB" dirty="0"/>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12/06/2024</a:t>
            </a:fld>
            <a:endParaRPr lang="en-GB" dirty="0"/>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12/06/2024</a:t>
            </a:fld>
            <a:endParaRPr lang="en-GB" dirty="0"/>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dirty="0"/>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dirty="0"/>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dirty="0"/>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dirty="0"/>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dirty="0"/>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dirty="0"/>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12/06/2024</a:t>
            </a:fld>
            <a:endParaRPr lang="en-GB" dirty="0"/>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12/06/2024</a:t>
            </a:fld>
            <a:endParaRPr lang="en-GB" dirty="0"/>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12/06/2024</a:t>
            </a:fld>
            <a:endParaRPr lang="en-GB" dirty="0"/>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12/06/2024</a:t>
            </a:fld>
            <a:endParaRPr lang="en-GB" dirty="0"/>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dirty="0"/>
          </a:p>
        </p:txBody>
      </p:sp>
    </p:spTree>
    <p:extLst>
      <p:ext uri="{BB962C8B-B14F-4D97-AF65-F5344CB8AC3E}">
        <p14:creationId xmlns:p14="http://schemas.microsoft.com/office/powerpoint/2010/main" val="403320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dirty="0"/>
              <a:t>Click icon to add picture</a:t>
            </a:r>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D55-F6C1-D341-8201-A5BD840C601E}" type="datetime1">
              <a:rPr kumimoji="0" lang="en-GB"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12/06/2024</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6" normalizeH="0" baseline="0" noProof="0" dirty="0">
                <a:ln>
                  <a:noFill/>
                </a:ln>
                <a:solidFill>
                  <a:srgbClr val="00008B">
                    <a:tint val="75000"/>
                  </a:srgbClr>
                </a:solidFill>
                <a:effectLst/>
                <a:uLnTx/>
                <a:uFillTx/>
                <a:latin typeface="Arial"/>
                <a:ea typeface="+mn-ea"/>
                <a:cs typeface="Arial"/>
              </a:rPr>
              <a:t>Page </a:t>
            </a:r>
            <a:fld id="{5A91C5AB-1EE9-3746-A212-CC3460B1ECCE}" type="slidenum">
              <a:rPr kumimoji="0" lang="en-US"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Tree>
    <p:extLst>
      <p:ext uri="{BB962C8B-B14F-4D97-AF65-F5344CB8AC3E}">
        <p14:creationId xmlns:p14="http://schemas.microsoft.com/office/powerpoint/2010/main" val="387041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12/06/2024</a:t>
            </a:fld>
            <a:endParaRPr lang="en-GB" dirty="0"/>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12/06/2024</a:t>
            </a:fld>
            <a:endParaRPr lang="en-GB" dirty="0"/>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12/06/2024</a:t>
            </a:fld>
            <a:endParaRPr lang="en-GB" dirty="0"/>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12/06/2024</a:t>
            </a:fld>
            <a:endParaRPr lang="en-GB" dirty="0"/>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dirty="0"/>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 id="2147483689"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GB" dirty="0"/>
              <a:t>DIP API &amp; Webhook Response Guidance </a:t>
            </a:r>
          </a:p>
        </p:txBody>
      </p:sp>
      <p:sp>
        <p:nvSpPr>
          <p:cNvPr id="3" name="Text Placeholder 2">
            <a:extLst>
              <a:ext uri="{FF2B5EF4-FFF2-40B4-BE49-F238E27FC236}">
                <a16:creationId xmlns:a16="http://schemas.microsoft.com/office/drawing/2014/main" id="{881E9F52-D041-FF4D-A19A-CDD33BA6176B}"/>
              </a:ext>
            </a:extLst>
          </p:cNvPr>
          <p:cNvSpPr>
            <a:spLocks noGrp="1"/>
          </p:cNvSpPr>
          <p:nvPr>
            <p:ph type="body" sz="quarter" idx="11"/>
          </p:nvPr>
        </p:nvSpPr>
        <p:spPr/>
        <p:txBody>
          <a:bodyPr vert="horz" lIns="0" tIns="0" rIns="0" bIns="0" rtlCol="0" anchor="t">
            <a:noAutofit/>
          </a:bodyPr>
          <a:lstStyle/>
          <a:p>
            <a:r>
              <a:rPr lang="en-GB" dirty="0">
                <a:cs typeface="Arial"/>
              </a:rPr>
              <a:t>11 June 2024</a:t>
            </a:r>
            <a:endParaRPr lang="en-GB" dirty="0"/>
          </a:p>
        </p:txBody>
      </p:sp>
    </p:spTree>
    <p:extLst>
      <p:ext uri="{BB962C8B-B14F-4D97-AF65-F5344CB8AC3E}">
        <p14:creationId xmlns:p14="http://schemas.microsoft.com/office/powerpoint/2010/main" val="10180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6030206" cy="188312"/>
          </a:xfrm>
        </p:spPr>
        <p:txBody>
          <a:bodyPr vert="horz" lIns="0" tIns="0" rIns="0" bIns="0" rtlCol="0" anchor="ctr">
            <a:noAutofit/>
          </a:bodyPr>
          <a:lstStyle/>
          <a:p>
            <a:r>
              <a:rPr lang="en-GB" sz="1600" b="1" dirty="0">
                <a:latin typeface="+mn-lt"/>
                <a:cs typeface="Suisse Int'l" panose="020B0504000000000000" pitchFamily="34" charset="-78"/>
              </a:rPr>
              <a:t>SIT-F Observations &amp; Guidance</a:t>
            </a: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2</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327051" y="816372"/>
            <a:ext cx="11591380" cy="5509200"/>
          </a:xfrm>
          <a:prstGeom prst="rect">
            <a:avLst/>
          </a:prstGeom>
        </p:spPr>
        <p:txBody>
          <a:bodyPr wrap="square">
            <a:spAutoFit/>
          </a:bodyPr>
          <a:lstStyle/>
          <a:p>
            <a:pPr>
              <a:spcBef>
                <a:spcPts val="600"/>
              </a:spcBef>
              <a:spcAft>
                <a:spcPts val="600"/>
              </a:spcAft>
            </a:pPr>
            <a:r>
              <a:rPr lang="en-US" b="1" kern="0" dirty="0">
                <a:solidFill>
                  <a:srgbClr val="000000"/>
                </a:solidFill>
                <a:latin typeface="Source Sans Pro" panose="020B0503030403020204" pitchFamily="34" charset="0"/>
                <a:cs typeface="Calibri" panose="020F0502020204030204" pitchFamily="34" charset="0"/>
              </a:rPr>
              <a:t>DIP Webhook Responses</a:t>
            </a:r>
            <a:endParaRPr lang="en-GB" sz="4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During SIT Functional Cycle 1 testing it has been observed that multiple </a:t>
            </a:r>
            <a:r>
              <a:rPr lang="en-GB" sz="17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700" b="1" i="1" kern="0" dirty="0">
                <a:solidFill>
                  <a:srgbClr val="000000"/>
                </a:solidFill>
                <a:latin typeface="Source Sans Pro" panose="020B0503030403020204" pitchFamily="34" charset="0"/>
                <a:cs typeface="Calibri" panose="020F0502020204030204" pitchFamily="34" charset="0"/>
              </a:rPr>
              <a:t>accompanying</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7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700" kern="0" dirty="0">
                <a:solidFill>
                  <a:srgbClr val="000000"/>
                </a:solidFill>
                <a:latin typeface="Source Sans Pro" panose="020B0503030403020204" pitchFamily="34" charset="0"/>
                <a:cs typeface="Calibri" panose="020F0502020204030204" pitchFamily="34" charset="0"/>
              </a:rPr>
              <a:t>as per the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 as set out within the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a:t>
            </a:r>
            <a:r>
              <a:rPr lang="en-GB" sz="1700" b="1" i="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a:t>
            </a:r>
            <a:endPar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r>
              <a:rPr lang="en-GB" sz="1700"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v3.6.1 - section 4.4.4 – Return Code and Response Body and in particular section 4.4.4.2 Response Body</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Participant systems should be </a:t>
            </a:r>
            <a:r>
              <a:rPr lang="en-GB" sz="1700" kern="0" dirty="0">
                <a:solidFill>
                  <a:srgbClr val="000000"/>
                </a:solidFill>
                <a:latin typeface="Source Sans Pro" panose="020B0503030403020204" pitchFamily="34" charset="0"/>
                <a:cs typeface="Calibri" panose="020F0502020204030204" pitchFamily="34" charset="0"/>
              </a:rPr>
              <a:t>returning an </a:t>
            </a:r>
            <a:r>
              <a:rPr lang="en-US" sz="1700" kern="0" dirty="0">
                <a:solidFill>
                  <a:srgbClr val="000000"/>
                </a:solidFill>
                <a:latin typeface="Source Sans Pro" panose="020B0503030403020204" pitchFamily="34" charset="0"/>
                <a:cs typeface="Calibri" panose="020F0502020204030204" pitchFamily="34" charset="0"/>
              </a:rPr>
              <a:t>accompanying</a:t>
            </a:r>
            <a:r>
              <a:rPr lang="en-GB" sz="1700" kern="0" dirty="0">
                <a:solidFill>
                  <a:srgbClr val="000000"/>
                </a:solidFill>
                <a:latin typeface="Source Sans Pro" panose="020B0503030403020204" pitchFamily="34" charset="0"/>
                <a:cs typeface="Calibri" panose="020F0502020204030204" pitchFamily="34" charset="0"/>
              </a:rPr>
              <a:t> valid Response Body (or bodies) associated with a HTTP call, in JSON format, when messages with R</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esponse Code values of either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201’</a:t>
            </a:r>
            <a:r>
              <a:rPr lang="en-GB" sz="1700" b="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207’</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or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400</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are returned confirming the L3 validation status of a transaction / message received from the DIP.</a:t>
            </a: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If a </a:t>
            </a:r>
            <a:r>
              <a:rPr lang="en-GB" sz="1700" kern="0" dirty="0">
                <a:solidFill>
                  <a:srgbClr val="000000"/>
                </a:solidFill>
                <a:latin typeface="Source Sans Pro" panose="020B0503030403020204" pitchFamily="34" charset="0"/>
                <a:cs typeface="Calibri" panose="020F0502020204030204" pitchFamily="34" charset="0"/>
              </a:rPr>
              <a:t>valid Response Body (or bodies) is not included, the DIP is missing expected data against each response message. This additional information is intended for use as part of diagnostic, service mgt and reporting processes.</a:t>
            </a:r>
          </a:p>
          <a:p>
            <a:pPr marL="742950" lvl="1" indent="-285750">
              <a:spcBef>
                <a:spcPts val="600"/>
              </a:spcBef>
              <a:spcAft>
                <a:spcPts val="600"/>
              </a:spcAft>
              <a:buFont typeface="Arial" panose="020B0604020202020204" pitchFamily="34" charset="0"/>
              <a:buChar char="•"/>
            </a:pPr>
            <a:endParaRPr lang="en-GB" sz="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programme would like to raise this observation with Participants so that this issue can be corrected as soon as possible and all systems aligned with the MHHS design documents. This ensures that all responses received from Participant systems are aligned to this standard definition for all Participants. </a:t>
            </a:r>
          </a:p>
          <a:p>
            <a:pPr marL="742950" lvl="1" indent="-285750">
              <a:spcAft>
                <a:spcPts val="600"/>
              </a:spcAft>
              <a:buFont typeface="Arial" panose="020B0604020202020204" pitchFamily="34" charset="0"/>
              <a:buChar char="•"/>
            </a:pP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This observation will be raised directly with each identified impacted </a:t>
            </a:r>
            <a:r>
              <a:rPr lang="en-GB" sz="1600" b="1" i="1" kern="0" dirty="0">
                <a:effectLst/>
                <a:latin typeface="Source Sans Pro" panose="020B0503030403020204" pitchFamily="34" charset="0"/>
                <a:ea typeface="Times New Roman" panose="02020603050405020304" pitchFamily="18" charset="0"/>
                <a:cs typeface="Calibri" panose="020F0502020204030204" pitchFamily="34" charset="0"/>
              </a:rPr>
              <a:t>Participant </a:t>
            </a: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for investigation and resolution</a:t>
            </a:r>
          </a:p>
          <a:p>
            <a:pPr marL="742950" lvl="1"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Note – Currently, this is not preventing the processing of response messages and Swagger definitions cannot mandate a response, but the Programme would like to provide the guidance that Participants are encouraged by design to provide this information to support wider diagnostic processes. Correcting this early on for all Participants would be beneficial for all.</a:t>
            </a:r>
            <a:endParaRPr lang="en-GB" sz="700" kern="0" dirty="0">
              <a:solidFill>
                <a:srgbClr val="000000"/>
              </a:solidFill>
              <a:latin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69336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5236188" cy="184494"/>
          </a:xfrm>
        </p:spPr>
        <p:txBody>
          <a:bodyPr/>
          <a:lstStyle/>
          <a:p>
            <a:r>
              <a:rPr lang="en-US" sz="1600" b="1" dirty="0">
                <a:latin typeface="+mn-lt"/>
                <a:cs typeface="Suisse Int'l" panose="020B0504000000000000" pitchFamily="34" charset="-78"/>
              </a:rPr>
              <a:t>API Response Guidelines – L1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3</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580135" y="1002476"/>
            <a:ext cx="2565192" cy="534681"/>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Message(s)</a:t>
            </a:r>
            <a:endParaRPr lang="en-GB" dirty="0"/>
          </a:p>
        </p:txBody>
      </p:sp>
      <p:sp>
        <p:nvSpPr>
          <p:cNvPr id="5" name="Rounded Rectangle 4"/>
          <p:cNvSpPr/>
          <p:nvPr/>
        </p:nvSpPr>
        <p:spPr>
          <a:xfrm>
            <a:off x="553253" y="898386"/>
            <a:ext cx="2026882"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5145327" y="898386"/>
            <a:ext cx="2198909"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618131" y="1584897"/>
            <a:ext cx="2489200" cy="507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L1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231002165"/>
              </p:ext>
            </p:extLst>
          </p:nvPr>
        </p:nvGraphicFramePr>
        <p:xfrm>
          <a:off x="885024" y="2296263"/>
          <a:ext cx="8744430" cy="1341120"/>
        </p:xfrm>
        <a:graphic>
          <a:graphicData uri="http://schemas.openxmlformats.org/drawingml/2006/table">
            <a:tbl>
              <a:tblPr firstRow="1" bandRow="1">
                <a:tableStyleId>{5C22544A-7EE6-4342-B048-85BDC9FD1C3A}</a:tableStyleId>
              </a:tblPr>
              <a:tblGrid>
                <a:gridCol w="1077751">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29495">
                <a:tc>
                  <a:txBody>
                    <a:bodyPr/>
                    <a:lstStyle/>
                    <a:p>
                      <a:r>
                        <a:rPr lang="en-US" sz="1600" dirty="0"/>
                        <a:t>Group</a:t>
                      </a:r>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29495">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29495">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29495">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97761917"/>
              </p:ext>
            </p:extLst>
          </p:nvPr>
        </p:nvGraphicFramePr>
        <p:xfrm>
          <a:off x="5732930" y="3884641"/>
          <a:ext cx="5755340" cy="2579431"/>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177157">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2959003760"/>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to uniquely identify the 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 PP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177157">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 the time this response was sent</a:t>
                      </a:r>
                      <a:endParaRPr lang="en-GB" sz="1050"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dirty="0">
                          <a:effectLst/>
                        </a:rPr>
                        <a:t>The </a:t>
                      </a:r>
                      <a:r>
                        <a:rPr lang="en-US" sz="1050" baseline="0" dirty="0">
                          <a:effectLst/>
                        </a:rPr>
                        <a:t> Sender ID of the message i.e. the DIP which uses the Id 0000000000</a:t>
                      </a:r>
                      <a:endParaRPr lang="en-GB" sz="1050" dirty="0">
                        <a:effectLst/>
                      </a:endParaRPr>
                    </a:p>
                  </a:txBody>
                  <a:tcPr marL="31152" marR="31152" marT="22430" marB="22430"/>
                </a:tc>
                <a:extLst>
                  <a:ext uri="{0D108BD9-81ED-4DB2-BD59-A6C34878D82A}">
                    <a16:rowId xmlns:a16="http://schemas.microsoft.com/office/drawing/2014/main" val="1969670934"/>
                  </a:ext>
                </a:extLst>
              </a:tr>
              <a:tr h="177157">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the PP that sent the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dirty="0">
                          <a:effectLst/>
                        </a:rPr>
                        <a:t>If a DCP sent</a:t>
                      </a:r>
                      <a:r>
                        <a:rPr lang="en-US" sz="1050" baseline="0" dirty="0">
                          <a:effectLst/>
                        </a:rPr>
                        <a:t>  the message, then t</a:t>
                      </a:r>
                      <a:r>
                        <a:rPr lang="en-US" sz="1050" dirty="0">
                          <a:effectLst/>
                        </a:rPr>
                        <a:t>he DCP of the message</a:t>
                      </a:r>
                      <a:endParaRPr lang="en-GB" sz="1050"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dirty="0">
                          <a:effectLst/>
                        </a:rPr>
                        <a:t>Information pertaining to the error</a:t>
                      </a:r>
                      <a:r>
                        <a:rPr lang="en-US" sz="1050" baseline="0" dirty="0">
                          <a:effectLst/>
                        </a:rPr>
                        <a:t> condition</a:t>
                      </a:r>
                      <a:endParaRPr lang="en-GB" sz="1050"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dirty="0">
                          <a:effectLst/>
                        </a:rPr>
                        <a:t>Further information</a:t>
                      </a:r>
                      <a:r>
                        <a:rPr lang="en-US" sz="1050" baseline="0" dirty="0">
                          <a:effectLst/>
                        </a:rPr>
                        <a:t> </a:t>
                      </a:r>
                      <a:endParaRPr lang="en-GB" sz="1050"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16" name="TextBox 15"/>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19" name="TextBox 18"/>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20" name="TextBox 19"/>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21" name="TextBox 20"/>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23" name="TextBox 22"/>
          <p:cNvSpPr txBox="1"/>
          <p:nvPr/>
        </p:nvSpPr>
        <p:spPr>
          <a:xfrm>
            <a:off x="7609114" y="798493"/>
            <a:ext cx="4572000" cy="1477328"/>
          </a:xfrm>
          <a:prstGeom prst="rect">
            <a:avLst/>
          </a:prstGeom>
          <a:noFill/>
        </p:spPr>
        <p:txBody>
          <a:bodyPr wrap="square" rtlCol="0">
            <a:spAutoFit/>
          </a:bodyPr>
          <a:lstStyle/>
          <a:p>
            <a:r>
              <a:rPr lang="en-US" dirty="0"/>
              <a:t>When a Participant submits a message or a series of messages to the DIP, the DIP will respond with the one of the following response code and (optional) response bodies :</a:t>
            </a:r>
            <a:endParaRPr lang="en-GB" dirty="0"/>
          </a:p>
        </p:txBody>
      </p:sp>
      <p:sp>
        <p:nvSpPr>
          <p:cNvPr id="4" name="TextBox 3">
            <a:extLst>
              <a:ext uri="{FF2B5EF4-FFF2-40B4-BE49-F238E27FC236}">
                <a16:creationId xmlns:a16="http://schemas.microsoft.com/office/drawing/2014/main" id="{6CCAFC53-08AD-6301-9726-883CBCF6D0AF}"/>
              </a:ext>
            </a:extLst>
          </p:cNvPr>
          <p:cNvSpPr txBox="1"/>
          <p:nvPr/>
        </p:nvSpPr>
        <p:spPr>
          <a:xfrm>
            <a:off x="8367164" y="6490535"/>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30335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8"/>
            <a:ext cx="5768949" cy="181469"/>
          </a:xfrm>
        </p:spPr>
        <p:txBody>
          <a:bodyPr/>
          <a:lstStyle/>
          <a:p>
            <a:r>
              <a:rPr lang="en-US" sz="1600" b="1" dirty="0">
                <a:latin typeface="+mn-lt"/>
                <a:cs typeface="Suisse Int'l" panose="020B0504000000000000" pitchFamily="34" charset="-78"/>
              </a:rPr>
              <a:t>Webhook Response Guidelines – L3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4</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966037" y="1004556"/>
            <a:ext cx="2565192" cy="53468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Submit Message(s)</a:t>
            </a:r>
            <a:endParaRPr lang="en-GB" dirty="0"/>
          </a:p>
        </p:txBody>
      </p:sp>
      <p:sp>
        <p:nvSpPr>
          <p:cNvPr id="5" name="Rounded Rectangle 4"/>
          <p:cNvSpPr/>
          <p:nvPr/>
        </p:nvSpPr>
        <p:spPr>
          <a:xfrm>
            <a:off x="5531229" y="918538"/>
            <a:ext cx="2026882"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748130" y="876074"/>
            <a:ext cx="2198909"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947039" y="1525660"/>
            <a:ext cx="2565192" cy="50714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L3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727216107"/>
              </p:ext>
            </p:extLst>
          </p:nvPr>
        </p:nvGraphicFramePr>
        <p:xfrm>
          <a:off x="874978" y="2318118"/>
          <a:ext cx="8601474" cy="1394628"/>
        </p:xfrm>
        <a:graphic>
          <a:graphicData uri="http://schemas.openxmlformats.org/drawingml/2006/table">
            <a:tbl>
              <a:tblPr firstRow="1" bandRow="1">
                <a:tableStyleId>{5C22544A-7EE6-4342-B048-85BDC9FD1C3A}</a:tableStyleId>
              </a:tblPr>
              <a:tblGrid>
                <a:gridCol w="934795">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48657">
                <a:tc>
                  <a:txBody>
                    <a:bodyPr/>
                    <a:lstStyle/>
                    <a:p>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48657">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48657">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48657">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03260558"/>
              </p:ext>
            </p:extLst>
          </p:nvPr>
        </p:nvGraphicFramePr>
        <p:xfrm>
          <a:off x="5999115" y="3884641"/>
          <a:ext cx="5755340" cy="2628775"/>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220633">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840838474"/>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The transaction Id passed with the corresponding</a:t>
                      </a:r>
                      <a:r>
                        <a:rPr lang="en-US" sz="1050" baseline="0" dirty="0">
                          <a:effectLst/>
                        </a:rPr>
                        <a:t> </a:t>
                      </a:r>
                      <a:r>
                        <a:rPr lang="en-US" sz="1050" dirty="0">
                          <a:effectLst/>
                        </a:rPr>
                        <a:t>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a:t>
                      </a:r>
                      <a:r>
                        <a:rPr lang="en-US" sz="1050" baseline="0" dirty="0">
                          <a:effectLst/>
                        </a:rPr>
                        <a:t> message sender</a:t>
                      </a:r>
                      <a:r>
                        <a:rPr lang="en-US" sz="1050" dirty="0">
                          <a:effectLst/>
                        </a:rPr>
                        <a:t>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389380">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b="1" dirty="0">
                          <a:effectLst/>
                        </a:rPr>
                        <a:t>Generated</a:t>
                      </a:r>
                      <a:r>
                        <a:rPr lang="en-US" sz="1050" b="1" baseline="0" dirty="0">
                          <a:effectLst/>
                        </a:rPr>
                        <a:t> by the PP – the time this response was sent</a:t>
                      </a:r>
                      <a:endParaRPr lang="en-GB" sz="1050" b="1"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b="1" dirty="0">
                          <a:effectLst/>
                        </a:rPr>
                        <a:t>The PPs DIP Id</a:t>
                      </a:r>
                      <a:endParaRPr lang="en-GB" sz="1050" b="1" dirty="0">
                        <a:effectLst/>
                      </a:endParaRPr>
                    </a:p>
                  </a:txBody>
                  <a:tcPr marL="31152" marR="31152" marT="22430" marB="22430"/>
                </a:tc>
                <a:extLst>
                  <a:ext uri="{0D108BD9-81ED-4DB2-BD59-A6C34878D82A}">
                    <a16:rowId xmlns:a16="http://schemas.microsoft.com/office/drawing/2014/main" val="1969670934"/>
                  </a:ext>
                </a:extLst>
              </a:tr>
              <a:tr h="374011">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either the DIP (i.e. 0000000000) or the intended recipient of the response, i.e. sender of the original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b="1" dirty="0">
                          <a:effectLst/>
                        </a:rPr>
                        <a:t>If a DCP is</a:t>
                      </a:r>
                      <a:r>
                        <a:rPr lang="en-US" sz="1050" b="1" baseline="0" dirty="0">
                          <a:effectLst/>
                        </a:rPr>
                        <a:t> the recipient, then t</a:t>
                      </a:r>
                      <a:r>
                        <a:rPr lang="en-US" sz="1050" b="1" dirty="0">
                          <a:effectLst/>
                        </a:rPr>
                        <a:t>he DCP ID of the</a:t>
                      </a:r>
                      <a:r>
                        <a:rPr lang="en-US" sz="1050" b="1" baseline="0" dirty="0">
                          <a:effectLst/>
                        </a:rPr>
                        <a:t> recipient </a:t>
                      </a:r>
                      <a:endParaRPr lang="en-GB" sz="1050" b="1"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b="1" dirty="0">
                          <a:effectLst/>
                        </a:rPr>
                        <a:t>Information pertaining to the error</a:t>
                      </a:r>
                      <a:r>
                        <a:rPr lang="en-US" sz="1050" b="1" baseline="0" dirty="0">
                          <a:effectLst/>
                        </a:rPr>
                        <a:t> condition</a:t>
                      </a:r>
                      <a:endParaRPr lang="en-GB" sz="1050" b="1"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b="1" dirty="0">
                          <a:effectLst/>
                        </a:rPr>
                        <a:t>Further information</a:t>
                      </a:r>
                      <a:r>
                        <a:rPr lang="en-US" sz="1050" b="1" baseline="0" dirty="0">
                          <a:effectLst/>
                        </a:rPr>
                        <a:t> </a:t>
                      </a:r>
                      <a:endParaRPr lang="en-GB" sz="1050" b="1"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4" name="TextBox 3"/>
          <p:cNvSpPr txBox="1"/>
          <p:nvPr/>
        </p:nvSpPr>
        <p:spPr>
          <a:xfrm>
            <a:off x="7711140" y="779058"/>
            <a:ext cx="4404660" cy="1477328"/>
          </a:xfrm>
          <a:prstGeom prst="rect">
            <a:avLst/>
          </a:prstGeom>
          <a:noFill/>
        </p:spPr>
        <p:txBody>
          <a:bodyPr wrap="square" rtlCol="0">
            <a:spAutoFit/>
          </a:bodyPr>
          <a:lstStyle/>
          <a:p>
            <a:r>
              <a:rPr lang="en-US" dirty="0"/>
              <a:t>The DIP will Post messages to Participants webhooks. The DIP will expect the following response from the webhook (these align to the L1 responses seen on the previous slide):</a:t>
            </a:r>
            <a:endParaRPr lang="en-GB" dirty="0"/>
          </a:p>
        </p:txBody>
      </p:sp>
      <p:sp>
        <p:nvSpPr>
          <p:cNvPr id="7" name="TextBox 6">
            <a:extLst>
              <a:ext uri="{FF2B5EF4-FFF2-40B4-BE49-F238E27FC236}">
                <a16:creationId xmlns:a16="http://schemas.microsoft.com/office/drawing/2014/main" id="{3EBA21B8-FADD-1B59-3C74-608244375FE0}"/>
              </a:ext>
            </a:extLst>
          </p:cNvPr>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8" name="TextBox 7">
            <a:extLst>
              <a:ext uri="{FF2B5EF4-FFF2-40B4-BE49-F238E27FC236}">
                <a16:creationId xmlns:a16="http://schemas.microsoft.com/office/drawing/2014/main" id="{27EB052E-AFD8-23C1-ECFE-E92086B0439D}"/>
              </a:ext>
            </a:extLst>
          </p:cNvPr>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10" name="TextBox 9">
            <a:extLst>
              <a:ext uri="{FF2B5EF4-FFF2-40B4-BE49-F238E27FC236}">
                <a16:creationId xmlns:a16="http://schemas.microsoft.com/office/drawing/2014/main" id="{7D2A8AC8-081F-7A33-37DB-2CB6FE5877CA}"/>
              </a:ext>
            </a:extLst>
          </p:cNvPr>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12" name="TextBox 11">
            <a:extLst>
              <a:ext uri="{FF2B5EF4-FFF2-40B4-BE49-F238E27FC236}">
                <a16:creationId xmlns:a16="http://schemas.microsoft.com/office/drawing/2014/main" id="{7AA26885-9B46-76FA-1A47-8E916CFBDEE9}"/>
              </a:ext>
            </a:extLst>
          </p:cNvPr>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17" name="TextBox 16">
            <a:extLst>
              <a:ext uri="{FF2B5EF4-FFF2-40B4-BE49-F238E27FC236}">
                <a16:creationId xmlns:a16="http://schemas.microsoft.com/office/drawing/2014/main" id="{35C2FD79-C0EE-82D4-87F2-79C0DEA48274}"/>
              </a:ext>
            </a:extLst>
          </p:cNvPr>
          <p:cNvSpPr txBox="1"/>
          <p:nvPr/>
        </p:nvSpPr>
        <p:spPr>
          <a:xfrm>
            <a:off x="8454570" y="6513416"/>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12146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5</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39412"/>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M</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ultiple </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600" b="1" i="1" kern="0" dirty="0">
                <a:solidFill>
                  <a:srgbClr val="000000"/>
                </a:solidFill>
                <a:latin typeface="Source Sans Pro" panose="020B0503030403020204" pitchFamily="34" charset="0"/>
                <a:cs typeface="Calibri" panose="020F0502020204030204" pitchFamily="34" charset="0"/>
              </a:rPr>
              <a:t>accompanying</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as per the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Please refer to the </a:t>
            </a:r>
            <a:r>
              <a:rPr lang="en-GB" sz="1600" b="1" i="1" kern="0" dirty="0">
                <a:solidFill>
                  <a:srgbClr val="000000"/>
                </a:solidFill>
                <a:latin typeface="Source Sans Pro" panose="020B0503030403020204" pitchFamily="34" charset="0"/>
                <a:cs typeface="Calibri" panose="020F0502020204030204" pitchFamily="34" charset="0"/>
              </a:rPr>
              <a:t>E2E Solution Architecture document </a:t>
            </a:r>
            <a:r>
              <a:rPr lang="en-GB" sz="1600" kern="0" dirty="0">
                <a:solidFill>
                  <a:srgbClr val="000000"/>
                </a:solidFill>
                <a:latin typeface="Source Sans Pro" panose="020B0503030403020204" pitchFamily="34" charset="0"/>
                <a:cs typeface="Calibri" panose="020F0502020204030204" pitchFamily="34" charset="0"/>
              </a:rPr>
              <a:t>&amp; </a:t>
            </a:r>
            <a:r>
              <a:rPr lang="en-GB" sz="1600" b="1" i="1" kern="0" dirty="0">
                <a:solidFill>
                  <a:srgbClr val="000000"/>
                </a:solidFill>
                <a:latin typeface="Source Sans Pro" panose="020B0503030403020204" pitchFamily="34" charset="0"/>
                <a:cs typeface="Calibri" panose="020F0502020204030204" pitchFamily="34" charset="0"/>
              </a:rPr>
              <a:t>Swagger</a:t>
            </a:r>
            <a:r>
              <a:rPr lang="en-GB" sz="1600" kern="0" dirty="0">
                <a:solidFill>
                  <a:srgbClr val="000000"/>
                </a:solidFill>
                <a:latin typeface="Source Sans Pro" panose="020B0503030403020204" pitchFamily="34" charset="0"/>
                <a:cs typeface="Calibri" panose="020F0502020204030204" pitchFamily="34" charset="0"/>
              </a:rPr>
              <a:t> for more details on the exchange of messages within the DIP ecosystem and the use of response codes and response bodies.</a:t>
            </a:r>
          </a:p>
        </p:txBody>
      </p:sp>
      <p:pic>
        <p:nvPicPr>
          <p:cNvPr id="3" name="Picture 2">
            <a:extLst>
              <a:ext uri="{FF2B5EF4-FFF2-40B4-BE49-F238E27FC236}">
                <a16:creationId xmlns:a16="http://schemas.microsoft.com/office/drawing/2014/main" id="{ABBD9DB6-694B-1126-8C9B-EDEE3FB0C4E4}"/>
              </a:ext>
            </a:extLst>
          </p:cNvPr>
          <p:cNvPicPr>
            <a:picLocks noChangeAspect="1"/>
          </p:cNvPicPr>
          <p:nvPr/>
        </p:nvPicPr>
        <p:blipFill>
          <a:blip r:embed="rId3"/>
          <a:stretch>
            <a:fillRect/>
          </a:stretch>
        </p:blipFill>
        <p:spPr>
          <a:xfrm>
            <a:off x="325331" y="2380379"/>
            <a:ext cx="5858660" cy="3331089"/>
          </a:xfrm>
          <a:prstGeom prst="rect">
            <a:avLst/>
          </a:prstGeom>
          <a:ln w="25400">
            <a:solidFill>
              <a:schemeClr val="accent1"/>
            </a:solidFill>
          </a:ln>
        </p:spPr>
      </p:pic>
      <p:sp>
        <p:nvSpPr>
          <p:cNvPr id="4" name="TextBox 3">
            <a:extLst>
              <a:ext uri="{FF2B5EF4-FFF2-40B4-BE49-F238E27FC236}">
                <a16:creationId xmlns:a16="http://schemas.microsoft.com/office/drawing/2014/main" id="{EFE92062-8A29-2BCA-F1E1-1CF176A172CB}"/>
              </a:ext>
            </a:extLst>
          </p:cNvPr>
          <p:cNvSpPr txBox="1"/>
          <p:nvPr/>
        </p:nvSpPr>
        <p:spPr>
          <a:xfrm>
            <a:off x="440023" y="5765698"/>
            <a:ext cx="4533613" cy="261610"/>
          </a:xfrm>
          <a:prstGeom prst="rect">
            <a:avLst/>
          </a:prstGeom>
          <a:noFill/>
        </p:spPr>
        <p:txBody>
          <a:bodyPr wrap="none" rtlCol="0">
            <a:spAutoFit/>
          </a:bodyPr>
          <a:lstStyle/>
          <a:p>
            <a:r>
              <a:rPr lang="en-GB" sz="11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Extract from </a:t>
            </a:r>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 </a:t>
            </a:r>
            <a:endParaRPr lang="en-US" sz="1100" dirty="0"/>
          </a:p>
        </p:txBody>
      </p:sp>
      <p:sp>
        <p:nvSpPr>
          <p:cNvPr id="7" name="TextBox 6">
            <a:extLst>
              <a:ext uri="{FF2B5EF4-FFF2-40B4-BE49-F238E27FC236}">
                <a16:creationId xmlns:a16="http://schemas.microsoft.com/office/drawing/2014/main" id="{A5C552AA-1BFB-9724-452C-C6E7F6AE16D7}"/>
              </a:ext>
            </a:extLst>
          </p:cNvPr>
          <p:cNvSpPr txBox="1"/>
          <p:nvPr/>
        </p:nvSpPr>
        <p:spPr>
          <a:xfrm>
            <a:off x="5803919" y="6021126"/>
            <a:ext cx="760144" cy="430887"/>
          </a:xfrm>
          <a:prstGeom prst="rect">
            <a:avLst/>
          </a:prstGeom>
          <a:noFill/>
        </p:spPr>
        <p:txBody>
          <a:bodyPr wrap="none" rtlCol="0">
            <a:spAutoFit/>
          </a:bodyPr>
          <a:lstStyle/>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Example </a:t>
            </a:r>
          </a:p>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a:t>
            </a:r>
            <a:endParaRPr lang="en-US" sz="1100" b="1" i="1" dirty="0"/>
          </a:p>
        </p:txBody>
      </p:sp>
      <p:pic>
        <p:nvPicPr>
          <p:cNvPr id="8" name="Picture 7">
            <a:extLst>
              <a:ext uri="{FF2B5EF4-FFF2-40B4-BE49-F238E27FC236}">
                <a16:creationId xmlns:a16="http://schemas.microsoft.com/office/drawing/2014/main" id="{7236E96D-073D-F978-339B-4A4C89E743F8}"/>
              </a:ext>
            </a:extLst>
          </p:cNvPr>
          <p:cNvPicPr>
            <a:picLocks noChangeAspect="1"/>
          </p:cNvPicPr>
          <p:nvPr/>
        </p:nvPicPr>
        <p:blipFill>
          <a:blip r:embed="rId4"/>
          <a:stretch>
            <a:fillRect/>
          </a:stretch>
        </p:blipFill>
        <p:spPr>
          <a:xfrm>
            <a:off x="6564063" y="2366963"/>
            <a:ext cx="5104327" cy="4394708"/>
          </a:xfrm>
          <a:prstGeom prst="rect">
            <a:avLst/>
          </a:prstGeom>
          <a:ln w="25400">
            <a:solidFill>
              <a:schemeClr val="accent1"/>
            </a:solidFill>
          </a:ln>
        </p:spPr>
      </p:pic>
    </p:spTree>
    <p:extLst>
      <p:ext uri="{BB962C8B-B14F-4D97-AF65-F5344CB8AC3E}">
        <p14:creationId xmlns:p14="http://schemas.microsoft.com/office/powerpoint/2010/main" val="207177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6</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82644"/>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endPar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Exceptions relating to this observation can be seen within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Tracker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UI </a:t>
            </a:r>
            <a:r>
              <a:rPr lang="en-GB" sz="1600" kern="0" dirty="0">
                <a:solidFill>
                  <a:srgbClr val="000000"/>
                </a:solidFill>
                <a:latin typeface="Source Sans Pro" panose="020B0503030403020204" pitchFamily="34" charset="0"/>
                <a:cs typeface="Calibri" panose="020F0502020204030204" pitchFamily="34" charset="0"/>
              </a:rPr>
              <a:t>feature as the data is stored within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Logs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for messages received and sent for diagnostic purposes.</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There are a range of exception messages logged against a message that indicate that there is an issue with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These include examples as per below</a:t>
            </a:r>
            <a:r>
              <a:rPr lang="en-GB" sz="1600" b="1" i="1" kern="0" dirty="0">
                <a:solidFill>
                  <a:srgbClr val="000000"/>
                </a:solidFill>
                <a:latin typeface="Source Sans Pro" panose="020B0503030403020204" pitchFamily="34" charset="0"/>
                <a:cs typeface="Calibri" panose="020F0502020204030204" pitchFamily="34" charset="0"/>
              </a:rPr>
              <a:t>.</a:t>
            </a:r>
            <a:endParaRPr lang="en-GB" sz="1600" kern="0" dirty="0">
              <a:solidFill>
                <a:srgbClr val="000000"/>
              </a:solidFill>
              <a:latin typeface="Source Sans Pro" panose="020B050303040302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03145FA9-EB24-32DA-91EA-E122658E91B9}"/>
              </a:ext>
            </a:extLst>
          </p:cNvPr>
          <p:cNvPicPr>
            <a:picLocks noChangeAspect="1"/>
          </p:cNvPicPr>
          <p:nvPr/>
        </p:nvPicPr>
        <p:blipFill>
          <a:blip r:embed="rId3"/>
          <a:stretch>
            <a:fillRect/>
          </a:stretch>
        </p:blipFill>
        <p:spPr>
          <a:xfrm>
            <a:off x="540173" y="4214721"/>
            <a:ext cx="2597412" cy="695082"/>
          </a:xfrm>
          <a:prstGeom prst="rect">
            <a:avLst/>
          </a:prstGeom>
        </p:spPr>
      </p:pic>
      <p:pic>
        <p:nvPicPr>
          <p:cNvPr id="13" name="Picture 12">
            <a:extLst>
              <a:ext uri="{FF2B5EF4-FFF2-40B4-BE49-F238E27FC236}">
                <a16:creationId xmlns:a16="http://schemas.microsoft.com/office/drawing/2014/main" id="{6ACA008C-2EF3-A119-BF6F-B738462848C3}"/>
              </a:ext>
            </a:extLst>
          </p:cNvPr>
          <p:cNvPicPr>
            <a:picLocks noChangeAspect="1"/>
          </p:cNvPicPr>
          <p:nvPr/>
        </p:nvPicPr>
        <p:blipFill>
          <a:blip r:embed="rId4"/>
          <a:stretch>
            <a:fillRect/>
          </a:stretch>
        </p:blipFill>
        <p:spPr>
          <a:xfrm>
            <a:off x="588009" y="2784168"/>
            <a:ext cx="2536932" cy="881629"/>
          </a:xfrm>
          <a:prstGeom prst="rect">
            <a:avLst/>
          </a:prstGeom>
        </p:spPr>
      </p:pic>
      <p:pic>
        <p:nvPicPr>
          <p:cNvPr id="14" name="Picture 13">
            <a:extLst>
              <a:ext uri="{FF2B5EF4-FFF2-40B4-BE49-F238E27FC236}">
                <a16:creationId xmlns:a16="http://schemas.microsoft.com/office/drawing/2014/main" id="{C966EEDF-33E0-9A16-ACDB-50FACA23F44E}"/>
              </a:ext>
            </a:extLst>
          </p:cNvPr>
          <p:cNvPicPr>
            <a:picLocks noChangeAspect="1"/>
          </p:cNvPicPr>
          <p:nvPr/>
        </p:nvPicPr>
        <p:blipFill>
          <a:blip r:embed="rId5"/>
          <a:stretch>
            <a:fillRect/>
          </a:stretch>
        </p:blipFill>
        <p:spPr>
          <a:xfrm>
            <a:off x="540173" y="5111186"/>
            <a:ext cx="2615703" cy="695082"/>
          </a:xfrm>
          <a:prstGeom prst="rect">
            <a:avLst/>
          </a:prstGeom>
        </p:spPr>
      </p:pic>
      <p:pic>
        <p:nvPicPr>
          <p:cNvPr id="15" name="Picture 14">
            <a:extLst>
              <a:ext uri="{FF2B5EF4-FFF2-40B4-BE49-F238E27FC236}">
                <a16:creationId xmlns:a16="http://schemas.microsoft.com/office/drawing/2014/main" id="{EB04535B-BBFB-7686-7690-08399DD61E4A}"/>
              </a:ext>
            </a:extLst>
          </p:cNvPr>
          <p:cNvPicPr>
            <a:picLocks noChangeAspect="1"/>
          </p:cNvPicPr>
          <p:nvPr/>
        </p:nvPicPr>
        <p:blipFill>
          <a:blip r:embed="rId6"/>
          <a:stretch>
            <a:fillRect/>
          </a:stretch>
        </p:blipFill>
        <p:spPr>
          <a:xfrm>
            <a:off x="7146241" y="2802022"/>
            <a:ext cx="2590800" cy="3273334"/>
          </a:xfrm>
          <a:prstGeom prst="rect">
            <a:avLst/>
          </a:prstGeom>
        </p:spPr>
      </p:pic>
      <p:sp>
        <p:nvSpPr>
          <p:cNvPr id="16" name="TextBox 15">
            <a:extLst>
              <a:ext uri="{FF2B5EF4-FFF2-40B4-BE49-F238E27FC236}">
                <a16:creationId xmlns:a16="http://schemas.microsoft.com/office/drawing/2014/main" id="{E9CAF298-3D3E-594D-9E16-A9E65975DBDE}"/>
              </a:ext>
            </a:extLst>
          </p:cNvPr>
          <p:cNvSpPr txBox="1"/>
          <p:nvPr/>
        </p:nvSpPr>
        <p:spPr>
          <a:xfrm>
            <a:off x="3252520" y="2711690"/>
            <a:ext cx="3768040" cy="954107"/>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b="1" i="1" u="sng"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without</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the HTTP call</a:t>
            </a:r>
            <a:r>
              <a:rPr lang="en-US" sz="1400" dirty="0">
                <a:solidFill>
                  <a:schemeClr val="tx1">
                    <a:lumMod val="50000"/>
                    <a:lumOff val="50000"/>
                  </a:schemeClr>
                </a:solidFill>
              </a:rPr>
              <a:t> </a:t>
            </a:r>
          </a:p>
        </p:txBody>
      </p:sp>
      <p:sp>
        <p:nvSpPr>
          <p:cNvPr id="19" name="TextBox 18">
            <a:extLst>
              <a:ext uri="{FF2B5EF4-FFF2-40B4-BE49-F238E27FC236}">
                <a16:creationId xmlns:a16="http://schemas.microsoft.com/office/drawing/2014/main" id="{520B5454-A5E6-4674-6BA7-7DAD60EE038C}"/>
              </a:ext>
            </a:extLst>
          </p:cNvPr>
          <p:cNvSpPr txBox="1"/>
          <p:nvPr/>
        </p:nvSpPr>
        <p:spPr>
          <a:xfrm>
            <a:off x="3281557" y="4337089"/>
            <a:ext cx="3768040" cy="1384995"/>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a:t>
            </a:r>
            <a:r>
              <a:rPr lang="en-GB" sz="1400" kern="0" dirty="0">
                <a:solidFill>
                  <a:schemeClr val="tx1">
                    <a:lumMod val="50000"/>
                    <a:lumOff val="50000"/>
                  </a:schemeClr>
                </a:solidFill>
                <a:latin typeface="Source Sans Pro" panose="020B0503030403020204" pitchFamily="34" charset="0"/>
                <a:cs typeface="Calibri" panose="020F0502020204030204" pitchFamily="34" charset="0"/>
              </a:rPr>
              <a:t>the HTTP call</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it is not valid as an invalid character has been identified (either ‘A’ or ‘&lt;‘).</a:t>
            </a:r>
          </a:p>
        </p:txBody>
      </p:sp>
      <p:sp>
        <p:nvSpPr>
          <p:cNvPr id="20" name="TextBox 19">
            <a:extLst>
              <a:ext uri="{FF2B5EF4-FFF2-40B4-BE49-F238E27FC236}">
                <a16:creationId xmlns:a16="http://schemas.microsoft.com/office/drawing/2014/main" id="{E6BDD4B4-E21A-ECCA-FE78-D72BB97CF73A}"/>
              </a:ext>
            </a:extLst>
          </p:cNvPr>
          <p:cNvSpPr txBox="1"/>
          <p:nvPr/>
        </p:nvSpPr>
        <p:spPr>
          <a:xfrm>
            <a:off x="9862722" y="3213704"/>
            <a:ext cx="2019480" cy="2246769"/>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with</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associated with the HTTP call</a:t>
            </a:r>
            <a:r>
              <a:rPr lang="en-US" sz="1400" dirty="0">
                <a:solidFill>
                  <a:schemeClr val="tx1">
                    <a:lumMod val="50000"/>
                    <a:lumOff val="50000"/>
                  </a:schemeClr>
                </a:solidFill>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the Response Body is not in a JSON format </a:t>
            </a:r>
          </a:p>
        </p:txBody>
      </p:sp>
    </p:spTree>
    <p:extLst>
      <p:ext uri="{BB962C8B-B14F-4D97-AF65-F5344CB8AC3E}">
        <p14:creationId xmlns:p14="http://schemas.microsoft.com/office/powerpoint/2010/main" val="1015809022"/>
      </p:ext>
    </p:extLst>
  </p:cSld>
  <p:clrMapOvr>
    <a:masterClrMapping/>
  </p:clrMapOvr>
</p:sld>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lcf76f155ced4ddcb4097134ff3c332f xmlns="bd37f0ec-7bd6-4b50-b56b-5a3345e8d45c">
      <Terms xmlns="http://schemas.microsoft.com/office/infopath/2007/PartnerControls"/>
    </lcf76f155ced4ddcb4097134ff3c332f>
    <Theme xmlns="bd37f0ec-7bd6-4b50-b56b-5a3345e8d45c">
      <Value>Supporting Documents</Value>
      <Value>Baselined Interim Release 8.1</Value>
      <Value>Red-lined Interim Release 8.1</Value>
    </Theme>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v3.0</Version_x0020_Number>
    <SubType xmlns="bd37f0ec-7bd6-4b50-b56b-5a3345e8d45c">Supporting Document</SubType>
    <Doc_x0020_Number xmlns="bd37f0ec-7bd6-4b50-b56b-5a3345e8d45c" xsi:nil="true"/>
    <Shortname xmlns="bd37f0ec-7bd6-4b50-b56b-5a3345e8d45c">DIP API &amp; Webhook Response Guidance</Shortnam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8</Interim_x0020_Release>
    <Tranche xmlns="bd37f0ec-7bd6-4b50-b56b-5a3345e8d45c" xsi:nil="true"/>
    <Archive xmlns="bd37f0ec-7bd6-4b50-b56b-5a3345e8d45c">Retain</Archive>
    <Subgroups xmlns="bd37f0ec-7bd6-4b50-b56b-5a3345e8d45c" xsi:nil="true"/>
    <SharedWithUsers xmlns="336dc6f7-e858-42a6-bc18-5509d747a3d8">
      <UserInfo>
        <DisplayName/>
        <AccountId xsi:nil="true"/>
        <AccountType/>
      </UserInfo>
    </SharedWithUsers>
    <MediaLengthInSeconds xmlns="bd37f0ec-7bd6-4b50-b56b-5a3345e8d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9531a0779e6590f897d3e361c73e0f44">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1c4a408f51665324518d7386d9a4befe"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24849-6FD5-4540-9F01-9026CE7550D4}">
  <ds:schemaRefs>
    <ds:schemaRef ds:uri="336dc6f7-e858-42a6-bc18-5509d747a3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c6c686-3e88-4115-b468-4b1672fc2d35"/>
    <ds:schemaRef ds:uri="http://www.w3.org/XML/1998/namespace"/>
    <ds:schemaRef ds:uri="http://purl.org/dc/dcmitype/"/>
  </ds:schemaRefs>
</ds:datastoreItem>
</file>

<file path=customXml/itemProps2.xml><?xml version="1.0" encoding="utf-8"?>
<ds:datastoreItem xmlns:ds="http://schemas.openxmlformats.org/officeDocument/2006/customXml" ds:itemID="{157F0FFF-0CC9-4213-B2A7-30131B226241}">
  <ds:schemaRefs>
    <ds:schemaRef ds:uri="http://schemas.microsoft.com/sharepoint/v3/contenttype/forms"/>
  </ds:schemaRefs>
</ds:datastoreItem>
</file>

<file path=customXml/itemProps3.xml><?xml version="1.0" encoding="utf-8"?>
<ds:datastoreItem xmlns:ds="http://schemas.openxmlformats.org/officeDocument/2006/customXml" ds:itemID="{623B366D-70A4-4509-B29D-26D7DA96B124}"/>
</file>

<file path=docProps/app.xml><?xml version="1.0" encoding="utf-8"?>
<Properties xmlns="http://schemas.openxmlformats.org/officeDocument/2006/extended-properties" xmlns:vt="http://schemas.openxmlformats.org/officeDocument/2006/docPropsVTypes">
  <Template/>
  <TotalTime>4858</TotalTime>
  <Words>1206</Words>
  <Application>Microsoft Macintosh PowerPoint</Application>
  <PresentationFormat>Widescreen</PresentationFormat>
  <Paragraphs>124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Source Sans Pro</vt:lpstr>
      <vt:lpstr>Suisse Int'l</vt:lpstr>
      <vt:lpstr>Office Theme</vt:lpstr>
      <vt:lpstr>DIP API &amp; Webhook Response Guidance </vt:lpstr>
      <vt:lpstr>SIT-F Observations &amp; Guidance</vt:lpstr>
      <vt:lpstr>API Response Guidelines – L1 Validation</vt:lpstr>
      <vt:lpstr>Webhook Response Guidelines – L3 Validation</vt:lpstr>
      <vt:lpstr>API &amp; Webhook Response Guidelines</vt:lpstr>
      <vt:lpstr>API &amp; Webhook Response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Stuart Scott (MHHSProgramme)</cp:lastModifiedBy>
  <cp:revision>104</cp:revision>
  <dcterms:created xsi:type="dcterms:W3CDTF">2021-07-10T09:30:19Z</dcterms:created>
  <dcterms:modified xsi:type="dcterms:W3CDTF">2024-06-12T10:25:40Z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0x0101009CE49E80F5C8FB4F8B11B980F18E2A70</vt:lpwstr>
  </property>
  <property fmtid="{D5CDD505-2E9C-101B-9397-08002B2CF9AE}" pid="4" name="Order">
    <vt:r8>6478600</vt:r8>
  </property>
  <property fmtid="{D5CDD505-2E9C-101B-9397-08002B2CF9AE}" pid="5" name="xd_ProgID">
    <vt:lpwstr/>
  </property>
  <property fmtid="{D5CDD505-2E9C-101B-9397-08002B2CF9AE}" pid="6" name="Status">
    <vt:lpwstr>Draft</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Document Working">
    <vt:lpwstr>Not Started</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ies>
</file>